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2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0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1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0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9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9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9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7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2" name="Right Triangle 81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09067-6667-435B-8153-266434CA5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ru-RU">
                <a:solidFill>
                  <a:schemeClr val="tx2">
                    <a:alpha val="80000"/>
                  </a:schemeClr>
                </a:solidFill>
              </a:rPr>
              <a:t>Что такое «ГТО»?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658C2-9E69-4ADB-AA0B-95FD2D749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182" y="368167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tx2">
                    <a:alpha val="80000"/>
                  </a:schemeClr>
                </a:solidFill>
              </a:rPr>
              <a:t>Автор: инструктор по физической культуре</a:t>
            </a:r>
          </a:p>
          <a:p>
            <a:pPr algn="l"/>
            <a:r>
              <a:rPr lang="ru-RU" sz="1400" dirty="0">
                <a:solidFill>
                  <a:schemeClr val="tx2">
                    <a:alpha val="80000"/>
                  </a:schemeClr>
                </a:solidFill>
              </a:rPr>
              <a:t>ГБОУ начальная школа №1 с. Хворостянка</a:t>
            </a:r>
          </a:p>
          <a:p>
            <a:pPr algn="l"/>
            <a:r>
              <a:rPr lang="ru-RU" sz="1400" dirty="0">
                <a:solidFill>
                  <a:schemeClr val="tx2">
                    <a:alpha val="80000"/>
                  </a:schemeClr>
                </a:solidFill>
              </a:rPr>
              <a:t>Адоевская Ирина Юрьевна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AFE4C7-190C-4A06-93F9-F196436C5F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r="12479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691963-50E3-435B-B9D5-28228A79C5DB}"/>
              </a:ext>
            </a:extLst>
          </p:cNvPr>
          <p:cNvSpPr txBox="1"/>
          <p:nvPr/>
        </p:nvSpPr>
        <p:spPr>
          <a:xfrm>
            <a:off x="4461468" y="6491235"/>
            <a:ext cx="216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24304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690347A-6937-4F6D-93E3-D398D803D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Right Triangle 110">
            <a:extLst>
              <a:ext uri="{FF2B5EF4-FFF2-40B4-BE49-F238E27FC236}">
                <a16:creationId xmlns:a16="http://schemas.microsoft.com/office/drawing/2014/main" id="{DE6FA2BA-220F-4070-A46C-D437A6D24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2647" y="-284144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B18D2A95-840F-45DF-AD93-5FA412FC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5326" y="0"/>
            <a:ext cx="2323626" cy="3111267"/>
          </a:xfrm>
          <a:custGeom>
            <a:avLst/>
            <a:gdLst>
              <a:gd name="connsiteX0" fmla="*/ 94643 w 2323626"/>
              <a:gd name="connsiteY0" fmla="*/ 0 h 3111267"/>
              <a:gd name="connsiteX1" fmla="*/ 963280 w 2323626"/>
              <a:gd name="connsiteY1" fmla="*/ 0 h 3111267"/>
              <a:gd name="connsiteX2" fmla="*/ 947119 w 2323626"/>
              <a:gd name="connsiteY2" fmla="*/ 33549 h 3111267"/>
              <a:gd name="connsiteX3" fmla="*/ 818991 w 2323626"/>
              <a:gd name="connsiteY3" fmla="*/ 668189 h 3111267"/>
              <a:gd name="connsiteX4" fmla="*/ 2282726 w 2323626"/>
              <a:gd name="connsiteY4" fmla="*/ 2290209 h 3111267"/>
              <a:gd name="connsiteX5" fmla="*/ 2323626 w 2323626"/>
              <a:gd name="connsiteY5" fmla="*/ 2292275 h 3111267"/>
              <a:gd name="connsiteX6" fmla="*/ 2323626 w 2323626"/>
              <a:gd name="connsiteY6" fmla="*/ 3111267 h 3111267"/>
              <a:gd name="connsiteX7" fmla="*/ 2198990 w 2323626"/>
              <a:gd name="connsiteY7" fmla="*/ 3104973 h 3111267"/>
              <a:gd name="connsiteX8" fmla="*/ 0 w 2323626"/>
              <a:gd name="connsiteY8" fmla="*/ 668189 h 3111267"/>
              <a:gd name="connsiteX9" fmla="*/ 49764 w 2323626"/>
              <a:gd name="connsiteY9" fmla="*/ 174544 h 311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3626" h="3111267">
                <a:moveTo>
                  <a:pt x="94643" y="0"/>
                </a:moveTo>
                <a:lnTo>
                  <a:pt x="963280" y="0"/>
                </a:lnTo>
                <a:lnTo>
                  <a:pt x="947119" y="33549"/>
                </a:lnTo>
                <a:cubicBezTo>
                  <a:pt x="864614" y="228612"/>
                  <a:pt x="818991" y="443073"/>
                  <a:pt x="818991" y="668189"/>
                </a:cubicBezTo>
                <a:cubicBezTo>
                  <a:pt x="818991" y="1512376"/>
                  <a:pt x="1460568" y="2206715"/>
                  <a:pt x="2282726" y="2290209"/>
                </a:cubicBezTo>
                <a:lnTo>
                  <a:pt x="2323626" y="2292275"/>
                </a:lnTo>
                <a:lnTo>
                  <a:pt x="2323626" y="3111267"/>
                </a:lnTo>
                <a:lnTo>
                  <a:pt x="2198990" y="3104973"/>
                </a:lnTo>
                <a:cubicBezTo>
                  <a:pt x="963850" y="2979538"/>
                  <a:pt x="0" y="1936423"/>
                  <a:pt x="0" y="668189"/>
                </a:cubicBezTo>
                <a:cubicBezTo>
                  <a:pt x="0" y="499091"/>
                  <a:pt x="17135" y="333996"/>
                  <a:pt x="49764" y="17454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F92A3F2D-F424-43A3-88B0-FB258A0C1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85"/>
            <a:ext cx="2372980" cy="2023523"/>
          </a:xfrm>
          <a:custGeom>
            <a:avLst/>
            <a:gdLst>
              <a:gd name="connsiteX0" fmla="*/ 0 w 2372980"/>
              <a:gd name="connsiteY0" fmla="*/ 0 h 2023523"/>
              <a:gd name="connsiteX1" fmla="*/ 213128 w 2372980"/>
              <a:gd name="connsiteY1" fmla="*/ 10763 h 2023523"/>
              <a:gd name="connsiteX2" fmla="*/ 2362355 w 2372980"/>
              <a:gd name="connsiteY2" fmla="*/ 1953901 h 2023523"/>
              <a:gd name="connsiteX3" fmla="*/ 2372980 w 2372980"/>
              <a:gd name="connsiteY3" fmla="*/ 2023523 h 2023523"/>
              <a:gd name="connsiteX4" fmla="*/ 1535462 w 2372980"/>
              <a:gd name="connsiteY4" fmla="*/ 2023523 h 2023523"/>
              <a:gd name="connsiteX5" fmla="*/ 1519824 w 2372980"/>
              <a:gd name="connsiteY5" fmla="*/ 1962704 h 2023523"/>
              <a:gd name="connsiteX6" fmla="*/ 129390 w 2372980"/>
              <a:gd name="connsiteY6" fmla="*/ 825526 h 2023523"/>
              <a:gd name="connsiteX7" fmla="*/ 0 w 2372980"/>
              <a:gd name="connsiteY7" fmla="*/ 818992 h 202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980" h="2023523">
                <a:moveTo>
                  <a:pt x="0" y="0"/>
                </a:moveTo>
                <a:lnTo>
                  <a:pt x="213128" y="10763"/>
                </a:lnTo>
                <a:cubicBezTo>
                  <a:pt x="1283583" y="119473"/>
                  <a:pt x="2150269" y="917463"/>
                  <a:pt x="2362355" y="1953901"/>
                </a:cubicBezTo>
                <a:lnTo>
                  <a:pt x="2372980" y="2023523"/>
                </a:lnTo>
                <a:lnTo>
                  <a:pt x="1535462" y="2023523"/>
                </a:lnTo>
                <a:lnTo>
                  <a:pt x="1519824" y="1962704"/>
                </a:lnTo>
                <a:cubicBezTo>
                  <a:pt x="1329271" y="1350058"/>
                  <a:pt x="787117" y="892322"/>
                  <a:pt x="129390" y="825526"/>
                </a:cubicBezTo>
                <a:lnTo>
                  <a:pt x="0" y="81899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8BBA9B4-EF00-4579-A73A-061C5F902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671F1C5-E931-49D9-9767-24576DE53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046BA41-68C0-40C2-BC53-B4CEE4497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76E7620-A012-4D01-82AC-46D48B7ED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5B0D3EE-EC46-46BC-91C4-5DF8E2395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6B0B37E-E738-4DEC-9C41-BF6269C06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3AFB8B0-64A4-4D83-9BD8-9E66B562B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D476192-29F6-47CF-BCF9-7380667EE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0DFCCF7-D983-4E21-9508-BD55CE628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5B9C6DA-F76E-45A2-8BB3-40FAF6D8C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4210E6D-AADD-4805-A5EA-9A52D0D30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75DC64F-453E-4AEA-AE65-D99FAE789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D802B56-7408-46D4-8EAA-BE6E22347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1C2DD0F-4A07-4510-B9BC-EE4560F6D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D788BD1-17A6-41DE-9EFA-533C6D3D7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9AC2388-5F15-4D60-B816-F7AC60F7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26E0780-8DF3-4637-8C1A-7A3E623B0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9CE402E-8C2D-4EC6-A180-FBF8116EE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5F8AC4E-9C7D-42D3-89A2-33C30FA51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7F715C8-AA23-4912-8669-61553682B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F183C1D-030E-4775-9670-0936C809C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70DC51B-15B9-4F37-9BF3-F4E762B92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3834603-F0EF-42F7-8341-C4BF2931D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3E31C74-18A8-4EB2-8034-B2BF4C20E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3E618E4-2AD8-4E68-AEEE-8D11DC4D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BF929-71E3-4CCC-A912-A0E1D135F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AB384EE-8795-4C64-B229-D57CB4BAD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10E8CCD-425C-4DCD-A08B-8947BAC17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EDFBB1E-CA08-43FD-9A7A-F1B29EFDB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23D0689-9AC6-4F16-AFFD-D68F95A0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2E4D4-AD68-4A33-AB3E-ED47CC67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725467"/>
            <a:ext cx="10733204" cy="27844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5400">
                <a:solidFill>
                  <a:schemeClr val="tx2"/>
                </a:solidFill>
              </a:rPr>
              <a:t>Знак отличия комплекса ГТО — награда, вручаемая участникам за успешное выполнение нормативов испытаний</a:t>
            </a:r>
            <a:br>
              <a:rPr lang="ru-RU" sz="5400">
                <a:solidFill>
                  <a:schemeClr val="tx2"/>
                </a:solidFill>
              </a:rPr>
            </a:br>
            <a:endParaRPr lang="en-US" sz="54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Изображение выглядит как текст, зубчатая передач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54FFC1CA-8568-4852-93DA-9A43876A0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13" y="2977740"/>
            <a:ext cx="8526384" cy="37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2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24B1770-F1CD-4046-B436-E2D04ECB932D}"/>
              </a:ext>
            </a:extLst>
          </p:cNvPr>
          <p:cNvSpPr/>
          <p:nvPr/>
        </p:nvSpPr>
        <p:spPr>
          <a:xfrm>
            <a:off x="2460830" y="274945"/>
            <a:ext cx="7726312" cy="2166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/>
              <a:t>Для здоровья важен спорт,</a:t>
            </a:r>
            <a:br>
              <a:rPr lang="ru-RU" sz="2800" b="1" i="1"/>
            </a:br>
            <a:r>
              <a:rPr lang="ru-RU" sz="2800" b="1" i="1"/>
              <a:t>Чтоб болезням дать отпор.</a:t>
            </a:r>
            <a:br>
              <a:rPr lang="ru-RU" sz="2800" b="1" i="1"/>
            </a:br>
            <a:r>
              <a:rPr lang="ru-RU" sz="2800" b="1" i="1"/>
              <a:t>Нужно спортом заниматься,</a:t>
            </a:r>
            <a:br>
              <a:rPr lang="ru-RU" sz="2800" b="1" i="1"/>
            </a:br>
            <a:r>
              <a:rPr lang="ru-RU" sz="2800" b="1" i="1"/>
              <a:t>И здоровым оставаться!</a:t>
            </a:r>
            <a:endParaRPr lang="ru-RU" sz="28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2385CE-EAF0-42DE-89C8-F5345461F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179" y="2746424"/>
            <a:ext cx="58587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4" name="Freeform: Shape 29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29" name="Rectangle 32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3" name="Right Triangle 33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829F4-42B7-485F-81AE-6AE63D0E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24" y="1650549"/>
            <a:ext cx="5348568" cy="40230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Среднего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роста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плечистый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 и 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крепкий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, </a:t>
            </a:r>
            <a:br>
              <a:rPr lang="en-US" sz="32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Ходит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он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 в 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белой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футболке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 и 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кепке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.</a:t>
            </a:r>
            <a:br>
              <a:rPr lang="en-US" sz="32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Знак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 «ГТО» 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на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 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груди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 у 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него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. </a:t>
            </a:r>
            <a:br>
              <a:rPr lang="en-US" sz="32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Больше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не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 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знают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 о 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нем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ничего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. </a:t>
            </a:r>
            <a:br>
              <a:rPr lang="en-US" sz="32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С.Я. </a:t>
            </a:r>
            <a:r>
              <a:rPr lang="en-US" sz="3200" dirty="0" err="1">
                <a:solidFill>
                  <a:schemeClr val="tx2">
                    <a:alpha val="80000"/>
                  </a:schemeClr>
                </a:solidFill>
              </a:rPr>
              <a:t>Маршак</a:t>
            </a:r>
            <a:r>
              <a:rPr lang="en-US" sz="3200" dirty="0">
                <a:solidFill>
                  <a:schemeClr val="tx2">
                    <a:alpha val="80000"/>
                  </a:schemeClr>
                </a:solidFill>
              </a:rPr>
              <a:t>.</a:t>
            </a:r>
            <a:br>
              <a:rPr lang="en-US" sz="2200" dirty="0">
                <a:solidFill>
                  <a:schemeClr val="tx2">
                    <a:alpha val="80000"/>
                  </a:schemeClr>
                </a:solidFill>
              </a:rPr>
            </a:br>
            <a:endParaRPr lang="en-US" sz="2200" dirty="0">
              <a:solidFill>
                <a:schemeClr val="tx2">
                  <a:alpha val="8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567950-5B23-47B6-8FEB-BE1E20519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5" r="27605" b="-1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887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295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9" name="Freeform: Shape 328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1" name="Freeform: Shape 330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63F76E1C-FC69-44F6-935D-9FD6397B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AB3C4E00-6B18-4CF8-9DC2-02162296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7E7ABFD-4E2F-460B-8571-E350D0FC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23C184D3-4C2A-44EE-A262-2E3C6842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86C4B643-3D84-4CB1-BEEE-CB9B1D35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FB398A65-DA43-4776-BDAA-279642F5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9646011-DF03-4FDE-B8BB-0AE0F89F3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2540D352-E7ED-47DC-BE8E-C9FEF77A5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16DB5D5B-5AE4-4DAB-8141-FCDB66231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8EEF6B7-AD60-428F-B6B8-2238AA57D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CF98CDB8-6AD1-4729-8490-32C346B65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EB8E25F4-254A-4197-9ADB-F0C5ADBE4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E06A3F39-2E01-4422-9A9B-45B4EF2F9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89EE711-BFF1-4294-9012-82022ED73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3586C175-76D7-4C6F-807C-C70ED9847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395DB0DA-F298-46F5-859B-F63BFF39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BB802C45-F77C-47E5-92CF-B8E7CC17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924382CF-AB3E-45B3-B1DE-A048D6B45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8C7406E1-9B70-4704-ADE3-164CA49C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F74B1505-38F1-43E4-A215-624F3C28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A10358C0-5CC8-4841-B5E4-E72FC83FB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D6938537-63B0-45D6-8D4B-12C7CBB4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015E06D-5EA4-41D7-81ED-46FC62E30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DBC5760A-F5E0-4888-9EE8-99457C481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B505B7F-5D39-4E4A-8824-3B1A01564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AB7C9669-FA4D-4891-BD61-BA8A3D639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2252FB45-210F-4354-9D8E-005E2578B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DE3F9A75-1D01-443A-813C-F9CE58F56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5A3E4BAE-6E09-4139-9A77-C0BCAB270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95A77689-BF30-4CAF-8EE7-92A3A1E87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3097EE4C-0335-4AA3-BF62-E15062FFC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62FC2A78-9BA8-46A3-B2FC-D2536540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12F6BB95-E3D7-4E0D-B657-19A7A700D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4BB59D20-8878-4BE1-A373-5A06B03A0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5FC95D79-E360-4A9D-9734-36CBC93E7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DA35E6A9-BB47-4AF0-9704-34A3E3332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0E9E767C-C7A3-4C9E-BB5A-A6C7A55CB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514E9D6E-9E89-4243-9ABF-D53E899D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B763B0DB-5EDC-4940-914A-B1AEB112E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72A229E1-C295-4D87-8D5A-8D23A49E7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B191967F-41E6-4FB0-8EDD-887461FDE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8488BC40-49ED-4A65-BFDD-42C2380AC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3B9873C2-1A36-4C3B-A846-B2DE9329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AF554750-AAD3-49D1-94C7-97D45697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1D14B09A-44BF-46D9-94A1-76D33A39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7ADE71B3-A935-4125-A959-9B82465A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909AC835-5101-4FBA-9BDB-1E4D1DF7E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26DFCDBC-985F-4743-833F-BD55DDC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E116F6F7-AD3C-43D6-B98D-44897F0EB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190822A4-6A86-4617-A472-CE7F9A0BB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89CD6272-DC88-46BD-BAF4-0CA0DD4DB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33F1AD65-F542-413F-9CBD-C2533F717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9E5DB73A-E5E6-4F3C-AA74-78F7C5282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DBC080D5-DE50-4633-A72B-29C94D623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615F852F-3D9E-4F8E-B38C-3A3FE5A00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947B63D4-9AD6-4481-B5C7-03A9A1B8A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6B7CEAE6-B9C0-42D7-8770-69D8A3D06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35E117AB-9AD5-4F2A-8CE9-55DD704E7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AA9F1B50-E102-4170-B38D-DC2396664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18834EA0-11D6-48D2-9885-36869DDFBA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759B5C28-9F05-4598-B55E-100BAA98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2BD7EE85-29AF-444F-B17B-299BBAFC0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99" name="Rectangle 39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3" name="Right Triangle 402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1555699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Freeform: Shape 404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80" y="4114802"/>
            <a:ext cx="12211777" cy="2743198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96279-C5B5-4A6E-900F-E0EC394C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1" y="168275"/>
            <a:ext cx="11347585" cy="25749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>
                <a:solidFill>
                  <a:schemeClr val="tx2"/>
                </a:solidFill>
              </a:rPr>
              <a:t>ГТО – </a:t>
            </a:r>
            <a:r>
              <a:rPr lang="en-US" sz="3400" dirty="0" err="1">
                <a:solidFill>
                  <a:schemeClr val="tx2"/>
                </a:solidFill>
              </a:rPr>
              <a:t>это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комплекс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упражнений</a:t>
            </a:r>
            <a:r>
              <a:rPr lang="en-US" sz="3400" dirty="0">
                <a:solidFill>
                  <a:schemeClr val="tx2"/>
                </a:solidFill>
              </a:rPr>
              <a:t>, </a:t>
            </a:r>
            <a:r>
              <a:rPr lang="en-US" sz="3400" dirty="0" err="1">
                <a:solidFill>
                  <a:schemeClr val="tx2"/>
                </a:solidFill>
              </a:rPr>
              <a:t>направленный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на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повышение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физической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подготовки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человека</a:t>
            </a:r>
            <a:r>
              <a:rPr lang="en-US" sz="3400" dirty="0">
                <a:solidFill>
                  <a:schemeClr val="tx2"/>
                </a:solidFill>
              </a:rPr>
              <a:t>.</a:t>
            </a:r>
            <a:br>
              <a:rPr lang="en-US" sz="3400" dirty="0">
                <a:solidFill>
                  <a:schemeClr val="tx2"/>
                </a:solidFill>
              </a:rPr>
            </a:b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7DBFC2-F24D-45D7-9986-DCB55A8E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14" y="3271956"/>
            <a:ext cx="3068299" cy="29762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EC4C31-FD36-49E5-B5B9-38D52F9E4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816" y="3271956"/>
            <a:ext cx="4687009" cy="29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7B8B4-217A-4252-AE71-44DC574C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1" y="725467"/>
            <a:ext cx="11536949" cy="12371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400" dirty="0">
                <a:solidFill>
                  <a:schemeClr val="tx2"/>
                </a:solidFill>
              </a:rPr>
              <a:t>Испытания (тесты) комплекса ГТО</a:t>
            </a:r>
            <a:br>
              <a:rPr lang="ru-RU" sz="5400" dirty="0">
                <a:solidFill>
                  <a:schemeClr val="tx2"/>
                </a:solidFill>
              </a:rPr>
            </a:b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CFB8F-8D7B-4EB8-B4DE-FB9CAA33CFCE}"/>
              </a:ext>
            </a:extLst>
          </p:cNvPr>
          <p:cNvSpPr/>
          <p:nvPr/>
        </p:nvSpPr>
        <p:spPr>
          <a:xfrm>
            <a:off x="6893169" y="1304789"/>
            <a:ext cx="4100650" cy="811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Челночный бег 3х10 м (с)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0AE405-8D6C-4070-A761-90E2CD801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" b="89942" l="9703" r="98279">
                        <a14:foregroundMark x1="71362" y1="18076" x2="71362" y2="18076"/>
                        <a14:foregroundMark x1="98435" y1="3644" x2="98435" y2="3644"/>
                        <a14:foregroundMark x1="18466" y1="79883" x2="18466" y2="79883"/>
                        <a14:foregroundMark x1="23631" y1="79155" x2="23631" y2="79155"/>
                        <a14:foregroundMark x1="28482" y1="79155" x2="28482" y2="79155"/>
                        <a14:foregroundMark x1="33490" y1="79155" x2="33490" y2="79155"/>
                        <a14:foregroundMark x1="39124" y1="78717" x2="39124" y2="78717"/>
                        <a14:foregroundMark x1="43192" y1="79883" x2="43192" y2="79883"/>
                        <a14:foregroundMark x1="48826" y1="78717" x2="48826" y2="78717"/>
                        <a14:foregroundMark x1="64945" y1="78863" x2="64945" y2="78863"/>
                        <a14:foregroundMark x1="69484" y1="79446" x2="69484" y2="79446"/>
                        <a14:foregroundMark x1="74961" y1="79155" x2="74961" y2="79155"/>
                        <a14:foregroundMark x1="78247" y1="78426" x2="78247" y2="78426"/>
                        <a14:backgroundMark x1="97653" y1="16181" x2="97653" y2="16181"/>
                        <a14:backgroundMark x1="98748" y1="16618" x2="98748" y2="16618"/>
                        <a14:backgroundMark x1="29734" y1="2332" x2="29734" y2="2332"/>
                        <a14:backgroundMark x1="96870" y1="40233" x2="96870" y2="40233"/>
                        <a14:backgroundMark x1="97183" y1="40233" x2="94523" y2="87901"/>
                        <a14:backgroundMark x1="94523" y1="87901" x2="98748" y2="42566"/>
                        <a14:backgroundMark x1="98748" y1="42566" x2="94053" y2="66618"/>
                        <a14:backgroundMark x1="94053" y1="66618" x2="99218" y2="83382"/>
                        <a14:backgroundMark x1="99218" y1="83382" x2="98435" y2="6706"/>
                        <a14:backgroundMark x1="98435" y1="6706" x2="95305" y2="34257"/>
                        <a14:backgroundMark x1="95305" y1="34257" x2="99374" y2="22157"/>
                        <a14:backgroundMark x1="99374" y1="22157" x2="98435" y2="8455"/>
                        <a14:backgroundMark x1="98435" y1="8455" x2="97653" y2="38338"/>
                        <a14:backgroundMark x1="97653" y1="38338" x2="98748" y2="24052"/>
                        <a14:backgroundMark x1="98748" y1="24052" x2="98435" y2="92857"/>
                        <a14:backgroundMark x1="98435" y1="92857" x2="99687" y2="5539"/>
                        <a14:backgroundMark x1="99687" y1="5539" x2="98748" y2="10204"/>
                        <a14:backgroundMark x1="5321" y1="875" x2="47574" y2="437"/>
                        <a14:backgroundMark x1="47574" y1="437" x2="88419" y2="1603"/>
                        <a14:backgroundMark x1="88419" y1="1603" x2="38654" y2="2332"/>
                        <a14:backgroundMark x1="38654" y1="2332" x2="53991" y2="1020"/>
                        <a14:backgroundMark x1="53991" y1="1020" x2="76682" y2="1312"/>
                        <a14:backgroundMark x1="76682" y1="1312" x2="12833" y2="2041"/>
                        <a14:backgroundMark x1="12833" y1="2041" x2="37246" y2="1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641" y="1573216"/>
            <a:ext cx="3895682" cy="41822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66AAFB-2CE2-4D7E-BAA4-C0854C5E7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106" y="2655263"/>
            <a:ext cx="3499407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C7273-1F9F-4E73-B407-5DE7BC63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41" y="592168"/>
            <a:ext cx="11243140" cy="6753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400" dirty="0">
                <a:solidFill>
                  <a:schemeClr val="tx2"/>
                </a:solidFill>
              </a:rPr>
              <a:t>Испытания (тесты) комплекса ГТО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3E710FDB-0778-4109-891E-F3A357D21E78}"/>
              </a:ext>
            </a:extLst>
          </p:cNvPr>
          <p:cNvSpPr/>
          <p:nvPr/>
        </p:nvSpPr>
        <p:spPr>
          <a:xfrm>
            <a:off x="5843594" y="1337733"/>
            <a:ext cx="5592128" cy="8798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Прыжок в длину с места </a:t>
            </a:r>
            <a:br>
              <a:rPr lang="ru-RU" sz="2400" dirty="0"/>
            </a:br>
            <a:r>
              <a:rPr lang="ru-RU" sz="2400" dirty="0"/>
              <a:t>толчком двумя ногами (см)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09AD16-1371-472C-85E3-2EC8344C0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817" y1="13444" x2="66817" y2="13444"/>
                        <a14:foregroundMark x1="75867" y1="88520" x2="75867" y2="88520"/>
                        <a14:foregroundMark x1="67873" y1="88369" x2="67873" y2="88369"/>
                        <a14:foregroundMark x1="60030" y1="87915" x2="60030" y2="87915"/>
                        <a14:foregroundMark x1="52790" y1="88520" x2="52790" y2="88520"/>
                        <a14:foregroundMark x1="46003" y1="88822" x2="46003" y2="88822"/>
                        <a14:foregroundMark x1="38311" y1="88822" x2="38311" y2="88822"/>
                        <a14:foregroundMark x1="30015" y1="88066" x2="30015" y2="88066"/>
                        <a14:foregroundMark x1="23379" y1="88369" x2="23379" y2="883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344" y="1262518"/>
            <a:ext cx="4651628" cy="46446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426973-56C1-44B3-9C70-8DEA6FC08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461" y="2830578"/>
            <a:ext cx="4139543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0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752D2-0E57-4C6D-A08A-9949C91C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5" y="455426"/>
            <a:ext cx="11062263" cy="11479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400" dirty="0">
                <a:solidFill>
                  <a:schemeClr val="tx2"/>
                </a:solidFill>
              </a:rPr>
              <a:t>Испытания (тесты) комплекса ГТО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E5C1E158-B6F9-49EF-A70D-465996596E6C}"/>
              </a:ext>
            </a:extLst>
          </p:cNvPr>
          <p:cNvSpPr/>
          <p:nvPr/>
        </p:nvSpPr>
        <p:spPr>
          <a:xfrm>
            <a:off x="4552544" y="1835995"/>
            <a:ext cx="6630637" cy="1024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Наклон вперед стоя на гимнастической скамейке </a:t>
            </a:r>
            <a:br>
              <a:rPr lang="ru-RU" sz="2400" dirty="0"/>
            </a:br>
            <a:r>
              <a:rPr lang="ru-RU" sz="2400" dirty="0"/>
              <a:t>(от уровня скамьи, см)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73752C-863E-48AC-9AEF-8687AFD5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83" y="2511118"/>
            <a:ext cx="3596952" cy="35969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985B31-BA2C-4D89-AA6A-4E4E1A238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624" y="3327915"/>
            <a:ext cx="3279976" cy="32799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DAD77-0342-4BFE-BD70-BEEB9E692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5599" y="3150405"/>
            <a:ext cx="2869314" cy="27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1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162CE-62C3-442A-B70D-AC84AFEA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69" y="253336"/>
            <a:ext cx="10733205" cy="12336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400" dirty="0">
                <a:solidFill>
                  <a:schemeClr val="tx2"/>
                </a:solidFill>
              </a:rPr>
              <a:t>Испытания (тесты) комплекса ГТО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40EEF2E3-F294-40F3-A3B5-67F74D6D5CBA}"/>
              </a:ext>
            </a:extLst>
          </p:cNvPr>
          <p:cNvSpPr/>
          <p:nvPr/>
        </p:nvSpPr>
        <p:spPr>
          <a:xfrm>
            <a:off x="4552544" y="1835995"/>
            <a:ext cx="6630637" cy="1024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Метание теннисного мяча в цель,</a:t>
            </a:r>
            <a:br>
              <a:rPr lang="ru-RU" sz="2400" dirty="0"/>
            </a:br>
            <a:r>
              <a:rPr lang="ru-RU" sz="2400" dirty="0"/>
              <a:t> дистанция 6 м (количество попаданий) </a:t>
            </a:r>
          </a:p>
        </p:txBody>
      </p:sp>
      <p:pic>
        <p:nvPicPr>
          <p:cNvPr id="44" name="Рисунок 4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9886B45-6259-44F0-9F6A-0EBEF8CC1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1" y="2400474"/>
            <a:ext cx="3895682" cy="390177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0211603-5FEE-493B-944F-9BA5F2B3E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468" y="2957664"/>
            <a:ext cx="5201595" cy="34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8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4E2A8-3B7A-4CC0-A4AC-992F716C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38" y="258012"/>
            <a:ext cx="11162753" cy="10967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400" dirty="0">
                <a:solidFill>
                  <a:schemeClr val="tx2"/>
                </a:solidFill>
              </a:rPr>
              <a:t>Испытания (тесты) комплекса ГТО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BAA4754F-3836-4313-AEA3-79AF455585EB}"/>
              </a:ext>
            </a:extLst>
          </p:cNvPr>
          <p:cNvSpPr/>
          <p:nvPr/>
        </p:nvSpPr>
        <p:spPr>
          <a:xfrm>
            <a:off x="5338877" y="1659603"/>
            <a:ext cx="5844304" cy="982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Сгибание и разгибание рук </a:t>
            </a:r>
            <a:br>
              <a:rPr lang="ru-RU" sz="2400" dirty="0"/>
            </a:br>
            <a:r>
              <a:rPr lang="ru-RU" sz="2400" dirty="0"/>
              <a:t>в упоре лежа на полу (количество раз)</a:t>
            </a:r>
          </a:p>
          <a:p>
            <a:pPr algn="ctr"/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573F57-06F5-496A-BC28-5F149AE81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4" y="2834541"/>
            <a:ext cx="5040495" cy="33001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99E8A8-3639-4026-8DF2-0D4C58CCD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207" y="3214325"/>
            <a:ext cx="3042168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2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B534C-146C-4A0E-8F1F-77DC3E9A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32" y="266426"/>
            <a:ext cx="11233085" cy="11479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400" dirty="0">
                <a:solidFill>
                  <a:schemeClr val="tx2"/>
                </a:solidFill>
              </a:rPr>
              <a:t>Испытания (тесты) комплекса ГТО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D590FBF2-3BDF-46AA-8243-9C2A70B25D5F}"/>
              </a:ext>
            </a:extLst>
          </p:cNvPr>
          <p:cNvSpPr/>
          <p:nvPr/>
        </p:nvSpPr>
        <p:spPr>
          <a:xfrm>
            <a:off x="5753388" y="1494183"/>
            <a:ext cx="5671585" cy="7135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Бег на лыжах на 1 км (</a:t>
            </a:r>
            <a:r>
              <a:rPr lang="ru-RU" sz="2400" dirty="0" err="1"/>
              <a:t>мин.с</a:t>
            </a:r>
            <a:r>
              <a:rPr lang="ru-RU" sz="2400" dirty="0"/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0B52A9-D4CD-4B10-BDEB-05FF85B26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650" y="2412867"/>
            <a:ext cx="2901202" cy="4101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D77D2C-F16D-468C-A902-5BB89E454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9" y="1798499"/>
            <a:ext cx="4767287" cy="45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7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2461E-947E-4759-A37C-EEB29EBE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78" y="382627"/>
            <a:ext cx="11454155" cy="10359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400" dirty="0">
                <a:solidFill>
                  <a:schemeClr val="tx2"/>
                </a:solidFill>
              </a:rPr>
              <a:t>Испытания (тесты) комплекса ГТО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EBE82E3E-EA39-4DD5-A6DC-0DE1987489DE}"/>
              </a:ext>
            </a:extLst>
          </p:cNvPr>
          <p:cNvSpPr/>
          <p:nvPr/>
        </p:nvSpPr>
        <p:spPr>
          <a:xfrm>
            <a:off x="5621085" y="1405405"/>
            <a:ext cx="5968717" cy="11143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Поднимание туловища </a:t>
            </a:r>
            <a:br>
              <a:rPr lang="ru-RU" sz="2400" dirty="0"/>
            </a:br>
            <a:r>
              <a:rPr lang="ru-RU" sz="2400" dirty="0"/>
              <a:t>из положения лежа на спине</a:t>
            </a:r>
            <a:br>
              <a:rPr lang="ru-RU" sz="2400" dirty="0"/>
            </a:br>
            <a:r>
              <a:rPr lang="ru-RU" sz="2400" dirty="0"/>
              <a:t>(количество раз за 1 мин.</a:t>
            </a:r>
          </a:p>
        </p:txBody>
      </p:sp>
      <p:pic>
        <p:nvPicPr>
          <p:cNvPr id="5" name="Рисунок 4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A7E5D8FC-E58E-4649-A9C1-6EFD77751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0" y="2320039"/>
            <a:ext cx="4814237" cy="3664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E973D8-4090-4EC7-BED1-D7CA81F31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134" y="2875098"/>
            <a:ext cx="4393882" cy="33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5301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</TotalTime>
  <Words>249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Avenir Next LT Pro</vt:lpstr>
      <vt:lpstr>Posterama</vt:lpstr>
      <vt:lpstr>SineVTI</vt:lpstr>
      <vt:lpstr>Что такое «ГТО»?</vt:lpstr>
      <vt:lpstr>ГТО – это комплекс упражнений, направленный на повышение физической подготовки человека. </vt:lpstr>
      <vt:lpstr>Испытания (тесты) комплекса ГТО </vt:lpstr>
      <vt:lpstr>Испытания (тесты) комплекса ГТО</vt:lpstr>
      <vt:lpstr>Испытания (тесты) комплекса ГТО</vt:lpstr>
      <vt:lpstr>Испытания (тесты) комплекса ГТО</vt:lpstr>
      <vt:lpstr>Испытания (тесты) комплекса ГТО</vt:lpstr>
      <vt:lpstr>Испытания (тесты) комплекса ГТО</vt:lpstr>
      <vt:lpstr>Испытания (тесты) комплекса ГТО</vt:lpstr>
      <vt:lpstr>Знак отличия комплекса ГТО — награда, вручаемая участникам за успешное выполнение нормативов испытаний </vt:lpstr>
      <vt:lpstr>Презентация PowerPoint</vt:lpstr>
      <vt:lpstr>Среднего роста, плечистый и крепкий,  Ходит он в белой футболке и кепке. Знак «ГТО» на груди у него.  Больше не знают о нем ничего.  С.Я. Маршак.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«ГТО»?</dc:title>
  <dc:creator>Ирина Юрьевна Адоевская</dc:creator>
  <cp:lastModifiedBy>Адоевская И.Ю.</cp:lastModifiedBy>
  <cp:revision>3</cp:revision>
  <dcterms:created xsi:type="dcterms:W3CDTF">2022-01-20T08:59:49Z</dcterms:created>
  <dcterms:modified xsi:type="dcterms:W3CDTF">2022-01-31T13:32:46Z</dcterms:modified>
</cp:coreProperties>
</file>