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75" r:id="rId5"/>
    <p:sldId id="271" r:id="rId6"/>
    <p:sldId id="278" r:id="rId7"/>
    <p:sldId id="280" r:id="rId8"/>
    <p:sldId id="279" r:id="rId9"/>
    <p:sldId id="281" r:id="rId10"/>
    <p:sldId id="272" r:id="rId11"/>
    <p:sldId id="277" r:id="rId12"/>
    <p:sldId id="273" r:id="rId13"/>
    <p:sldId id="282" r:id="rId14"/>
    <p:sldId id="274" r:id="rId15"/>
    <p:sldId id="28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06E"/>
    <a:srgbClr val="173444"/>
    <a:srgbClr val="627176"/>
    <a:srgbClr val="E86026"/>
    <a:srgbClr val="FEF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9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10" y="78"/>
      </p:cViewPr>
      <p:guideLst>
        <p:guide orient="horz" pos="216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19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24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8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4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0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74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66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062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96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24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7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9090-CB85-4BEB-BF36-036F67CDAB31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6FE2-84E2-40E8-9F66-23BBA8D9A4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432" y="419287"/>
            <a:ext cx="3000552" cy="72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Самарская область 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Хворостянский район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Село Хворостянка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59" y="2372497"/>
            <a:ext cx="2293899" cy="6979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87304" y="863772"/>
            <a:ext cx="7667467" cy="44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 общеобразовательное учреждение Самарской области начальная школа № 1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с.Хворостянка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муниципального района Хворостянский Самарской области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8543" y="220947"/>
            <a:ext cx="7667468" cy="45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 «Навстречу прошлому»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743" y="78047"/>
            <a:ext cx="1219048" cy="14095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301" y="564529"/>
            <a:ext cx="2481102" cy="24811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63" y="4543986"/>
            <a:ext cx="1467187" cy="146718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059" y="2486550"/>
            <a:ext cx="2721648" cy="271900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6599E6-F7FC-EB6C-D155-2C7C23310C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11" y="1423573"/>
            <a:ext cx="7575048" cy="5050032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71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38FE542C-1515-124A-94D7-9BF4B4B00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04" y="-63500"/>
            <a:ext cx="12500304" cy="6921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350" y="692126"/>
            <a:ext cx="6072142" cy="542591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6382289" y="1414306"/>
            <a:ext cx="5343985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экспозицию входят книга Памяти Самарской области, том 12, фотографии наших земляков с фронта, благодарности за взятие Праги, Дрездена, Берлина, за прорыв ополчения на реке Нейсе, боевые награды за взятие Сталинграда, за победу над Германией, купоны на денежные выдачи к орденской книжке.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901783" y="278849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«Помним! Гордимся!»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C03302-1BEA-1AB1-A849-3B797FE00A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" y="1268163"/>
            <a:ext cx="6124160" cy="408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56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5ED9C382-99DD-024C-A83B-4B0137F8D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F70EF578-D991-6B43-986B-290992D52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6833141-04F4-8540-8E51-598C834BBF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5548587" y="107407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ПОМНИМ! ГОРДИМСЯ!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F15F4C-61FF-2EF8-5128-B4708D151C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7" y="1250235"/>
            <a:ext cx="6332808" cy="42218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5B81C4E-00D9-C67D-0CB3-9603F13F6459}"/>
              </a:ext>
            </a:extLst>
          </p:cNvPr>
          <p:cNvSpPr txBox="1"/>
          <p:nvPr/>
        </p:nvSpPr>
        <p:spPr>
          <a:xfrm>
            <a:off x="6810524" y="1802193"/>
            <a:ext cx="4746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 за прорыв обороны на реке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Нейсе, за овладение городом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Коттбус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9326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A4385A3-A412-A644-8911-29CD81C4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9BFD895A-317A-0A42-87C4-AAC81A60C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4917151" y="132212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ПОМНИМ! ГОРДИМСЯ!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949822" y="1411599"/>
            <a:ext cx="4924125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Ордена и медали – тяжёлая ноша тех, 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 Родину-мать от врагов защищал, 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геройски погиб на полях и на дотах,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Словно факел - горел, но штурвал не бросал… 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Ордена и медали – священная слава! 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Тех, кто кровь проливал – невозможно забыть!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глумиться над памятью – нам не престало,</a:t>
            </a:r>
          </a:p>
          <a:p>
            <a:pPr marL="0" indent="0" algn="just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Есть черта, за которую грех заступить …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F92FF0-9BE1-3770-BC34-8EBAC958F8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/>
          <a:stretch/>
        </p:blipFill>
        <p:spPr>
          <a:xfrm>
            <a:off x="75450" y="1411599"/>
            <a:ext cx="6702914" cy="455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50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207A879-0B18-4D40-9FE1-2CB097804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70B174A2-D408-8644-A75A-F2F35AF53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EE36D3-8712-B446-97C7-E396C3F76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CE031B9-F145-C548-B992-98DCC27E47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357930" y="73885"/>
            <a:ext cx="6068291" cy="4853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БЫТ И КУЛЬТУРА РУССКОГО НАРОДА</a:t>
            </a:r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549407" y="1802567"/>
            <a:ext cx="5470315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Формы работы музея разнообразны: лекции, праздники, посиделки. Тематика этих мероприятий разнообразна. Народная культура воплощена в доступных для младших школьников формах: играх, песнях, сказках, загадках, костюмах, домашней утвари. Этот мир очень яркий и выразительный и потому интересен детям, а с народным бытом, народной кухней дети встречаются и в повседневной жизни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61084B-54D0-0A85-355B-1CD6266F9E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4" y="1360716"/>
            <a:ext cx="6204851" cy="413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14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E4779321-3296-E441-98A3-6FF7520E1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D95BC232-310E-7A44-85DF-1160E0915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B6DCB10-A9AD-BD44-B354-5914903D3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1377" y="0"/>
            <a:ext cx="11830623" cy="54973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570A48-C74B-5EAB-EA99-9BACFA5937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9" y="1459973"/>
            <a:ext cx="5907080" cy="39380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01F60C-51AF-DC0F-32AB-16165A83492E}"/>
              </a:ext>
            </a:extLst>
          </p:cNvPr>
          <p:cNvSpPr txBox="1"/>
          <p:nvPr/>
        </p:nvSpPr>
        <p:spPr>
          <a:xfrm>
            <a:off x="6808394" y="1871507"/>
            <a:ext cx="46812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Посредством экскурсий, бесед мы воспитываем патриотические чувства у детей, чувства гордости за подвиг нашего народа в годы Великой Отечественной Войны</a:t>
            </a:r>
            <a:r>
              <a:rPr lang="ru-RU" dirty="0">
                <a:solidFill>
                  <a:srgbClr val="181818"/>
                </a:solidFill>
                <a:latin typeface="Times New Roman" panose="02020603050405020304" pitchFamily="18" charset="0"/>
              </a:rPr>
              <a:t> и особо это ценно благодаря </a:t>
            </a:r>
            <a:r>
              <a:rPr lang="ru-RU" b="0" i="0" dirty="0">
                <a:solidFill>
                  <a:srgbClr val="181818"/>
                </a:solidFill>
                <a:effectLst/>
                <a:latin typeface="Times New Roman" panose="02020603050405020304" pitchFamily="18" charset="0"/>
              </a:rPr>
              <a:t>наглядно - демонстрационному материалу, имеющего историческую ценность.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4EE22-735A-2224-465A-2B03630A69E8}"/>
              </a:ext>
            </a:extLst>
          </p:cNvPr>
          <p:cNvSpPr txBox="1"/>
          <p:nvPr/>
        </p:nvSpPr>
        <p:spPr>
          <a:xfrm>
            <a:off x="2968487" y="318052"/>
            <a:ext cx="31724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ПОМНИМ! ГОРДИМСЯ!</a:t>
            </a:r>
          </a:p>
        </p:txBody>
      </p:sp>
    </p:spTree>
    <p:extLst>
      <p:ext uri="{BB962C8B-B14F-4D97-AF65-F5344CB8AC3E}">
        <p14:creationId xmlns:p14="http://schemas.microsoft.com/office/powerpoint/2010/main" val="21065625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A1681EA-F230-EF4A-BB0C-5F6A5C745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D66F6B2-1065-F149-98F9-47AF24692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20665" y="22160"/>
            <a:ext cx="6068291" cy="4853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БЫТ И КУЛЬТУРА РУССКОГО НАРОДА!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4E16849-2D6B-7C2B-6D25-647AA584F2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4" y="507494"/>
            <a:ext cx="4542183" cy="30281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E7EF5C-3116-E4C0-2C2C-318EBD60AD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3" y="3694895"/>
            <a:ext cx="4560404" cy="30402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E57A7A-CFF4-CCC6-FF3A-1A154B99E1D6}"/>
              </a:ext>
            </a:extLst>
          </p:cNvPr>
          <p:cNvSpPr txBox="1"/>
          <p:nvPr/>
        </p:nvSpPr>
        <p:spPr>
          <a:xfrm>
            <a:off x="6192810" y="1781290"/>
            <a:ext cx="48462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школьный 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музей приглашаются воспитанники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дошкольных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групп нашего детского сада, для ознакомления с бытом и традициями русского народа, для участия в посиделках и календарных праздниках.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682093-E8FB-2B15-9530-660C7CE9FD72}"/>
              </a:ext>
            </a:extLst>
          </p:cNvPr>
          <p:cNvSpPr txBox="1"/>
          <p:nvPr/>
        </p:nvSpPr>
        <p:spPr>
          <a:xfrm>
            <a:off x="6833233" y="3996478"/>
            <a:ext cx="624177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 Святая тишина.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Ведь история сама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глубин веков глядит,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бережно хранит.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 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66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4901783" y="278849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Описание музея и его история</a:t>
            </a: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649992" y="1245704"/>
            <a:ext cx="7435991" cy="46581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музей существует с 2020 года. Это был мини-музей «Русского быта», в котором располагалось несколько экспонатов. Постепенно пополнялся. Общим педагогическим собранием , весной 2022 года, мы приняли решение расширить и паспортизировать наш музей.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был разработан план мероприятий по созданию музея, в реализации которого принимали участие классные коллективы, педагогическая и родительская общественность. За последние несколько лет в школе накоплен опыт приобщения детей к великим ценностям русской культуры, проводится активная перестройка внеклассной работы на основе ознакомления школьников с русскими семейно-бытовыми традициями, с народными песнями и танцами, промыслами, ремеслами.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октября 2022 года наш музей принял первых посетителей. 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 оформлен в виде фрагмента русской избы-горницы, в нем присутствуют предметы старинной мебели и утвари: лавки, ухваты, чугунки, деревянные ложки. Это дает возможность погружаться в мир истории и искусства. В музее хранятся русские народные костюмы, деревянные прялки, фарфоровая и глиняная посуда. Есть ряд экспонатов, связанных с предметами мужского труда (лапти, серп, кованые гвозди, точёные и резные предметы, туеса и сосуды из бересты) и женского рукоделия (деревянные прялки, веретёна, швейка). Собрана коллекция из металла: серпы, замки, петли, гири, безмены, утюги. Имеется в наличие и коллекция русских самоваров. </a:t>
            </a:r>
          </a:p>
          <a:p>
            <a:pPr marL="0" indent="0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музее представлена экспозиция «Помним! Гордимся!», которая рассказывает о наших земляках, воевавших в годы Великой Отечественной войны, о героях Советского Союза.</a:t>
            </a:r>
          </a:p>
          <a:p>
            <a:pPr marL="0" indent="0">
              <a:buNone/>
            </a:pPr>
            <a:r>
              <a:rPr lang="ru-RU" sz="2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Главная цель музея - подготовка школьника к деятельной, нравственной жизни в современных социокультурных условиях, формирование лучших качеств его личности таких, как патриотизм, гражданственность, совестливость, трудолюбие, порядочность, отзывчивость, а также развитие творческих способностей.</a:t>
            </a:r>
            <a:endParaRPr lang="ru-RU" sz="29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AE4A17-646E-89E4-89B3-E61BAB4939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9" y="954156"/>
            <a:ext cx="4418483" cy="2591169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BE626D-1AF5-AB23-23E2-7F74B68F55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1739" r="3201"/>
          <a:stretch/>
        </p:blipFill>
        <p:spPr>
          <a:xfrm>
            <a:off x="231508" y="3653890"/>
            <a:ext cx="4418484" cy="3033261"/>
          </a:xfrm>
          <a:prstGeom prst="rect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472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DC3E4773-680C-A84A-829B-6DE0E0F3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FD492B8-8EB9-4145-9216-0335907D8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836"/>
            <a:ext cx="12616496" cy="6985836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872635" y="175139"/>
            <a:ext cx="5984273" cy="77239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«Быт и культура русского народа.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«Горница»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200533-2EDF-8F54-0CE9-519F4A48E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73" y="1393206"/>
            <a:ext cx="5915627" cy="3943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C377DF-B06A-CBEE-EB7A-9E15C280E280}"/>
              </a:ext>
            </a:extLst>
          </p:cNvPr>
          <p:cNvSpPr txBox="1"/>
          <p:nvPr/>
        </p:nvSpPr>
        <p:spPr>
          <a:xfrm>
            <a:off x="7301948" y="1895061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0814B-F5B8-09D9-3EDF-54C590A4DF52}"/>
              </a:ext>
            </a:extLst>
          </p:cNvPr>
          <p:cNvSpPr txBox="1"/>
          <p:nvPr/>
        </p:nvSpPr>
        <p:spPr>
          <a:xfrm>
            <a:off x="6440557" y="1342791"/>
            <a:ext cx="518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«Горницы»- специальной комнаты для передачи условий быта и жизненного уклада русской семьи.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 совместной работе педагогов с детьми и их родителями разместили в «Горнице» различные предметы старинной деревенской утвари. Здесь мы поместили сундук с приданным невесты, кровать, детскую люльку, прялки, иконы и другие предметы.</a:t>
            </a:r>
          </a:p>
          <a:p>
            <a:r>
              <a:rPr lang="ru-RU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937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CEAC61F8-4DD5-B84B-B300-11E6727E40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4"/>
            <a:ext cx="12192000" cy="6876144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DC68EAB-6EA1-B248-A24E-82748E909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4"/>
            <a:ext cx="12418391" cy="6876144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5673586" y="325558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«Быт и культура русского народа»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Горница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178383" y="1428923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расположена реконструкция русской печи, которую использовали для приготовления пищи и поддержания тепла в доме. У печи располагаются ухват, чапельник (сковородник), лопата для хлеба, сундук для муки, незаменимые для любой хозяюшки предметы домашнего обихода.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полках, как и в старину, расположены предметы домашнего обихода. Это горшок и чугунки конца 19- начала 20 веков, а также расписанные народными умельцами деревянные ложки середины 20 века, крынки, сечка для рубки капусты, сохранившаяся с начала 20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века.На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кухонном столе стоит самовар.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печкой в избе всегда был рукомойник.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E1C606-EE7E-EF22-6EE7-7B21AEF1EE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9" y="1428923"/>
            <a:ext cx="5488057" cy="36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2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A711EC6E-F766-1B41-A4EA-B2A82B324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825" y="0"/>
            <a:ext cx="12777825" cy="7078662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6296555" y="1441779"/>
            <a:ext cx="5431619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полках расположены ножницы для стрижки животных, серп и коса, предназначенные для косьбы злаковых культур и травы, ручной коловорот, рейсмус, скобель, рубанки, деревянные грабли, приспособление для рубки пластов навоза, кузнечные щипцы и другие предметы, которыми пользовались женщины и мужчины того времени для ведения хозяйства.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873CDD-1C3B-A41C-20F1-E55B3C4BE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3" y="1291269"/>
            <a:ext cx="6008494" cy="40056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BC47E5-0863-8A7E-2713-C0138AB40B19}"/>
              </a:ext>
            </a:extLst>
          </p:cNvPr>
          <p:cNvSpPr txBox="1"/>
          <p:nvPr/>
        </p:nvSpPr>
        <p:spPr>
          <a:xfrm>
            <a:off x="450575" y="154881"/>
            <a:ext cx="7407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Экспозиция «Быт и культура русского народа»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Горница</a:t>
            </a:r>
          </a:p>
        </p:txBody>
      </p:sp>
    </p:spTree>
    <p:extLst>
      <p:ext uri="{BB962C8B-B14F-4D97-AF65-F5344CB8AC3E}">
        <p14:creationId xmlns:p14="http://schemas.microsoft.com/office/powerpoint/2010/main" val="300911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348BA19D-FCC5-304F-A43C-D8454715E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0785" cy="6866395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DB5A3E78-6E55-1B40-99AF-BBD9005CC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95"/>
            <a:ext cx="12415950" cy="6866395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D05BE8A9-EEFD-FC49-88E8-C65DE3605C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65449" y="0"/>
            <a:ext cx="10626551" cy="732275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093EC35-75C5-FA46-B817-4325E96F3B16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музея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476501" y="176944"/>
            <a:ext cx="6008493" cy="7859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 И КУЛЬТУРА РУССКОГО НАРОДА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BC8EFE-47F1-C6AD-3865-B2B0B7085B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0" r="5160"/>
          <a:stretch/>
        </p:blipFill>
        <p:spPr>
          <a:xfrm rot="5400000">
            <a:off x="-150639" y="1360557"/>
            <a:ext cx="5718191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94C4A0-E3E9-8B74-7269-321137842F19}"/>
              </a:ext>
            </a:extLst>
          </p:cNvPr>
          <p:cNvSpPr txBox="1"/>
          <p:nvPr/>
        </p:nvSpPr>
        <p:spPr>
          <a:xfrm>
            <a:off x="5905509" y="787461"/>
            <a:ext cx="52255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 "самовар"</a:t>
            </a:r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перешло от нас почти во все языки мира. Происхождение этого слова теперь не всем понятно, поскольку сочетание "сам варит" в соединении со словом "вода" кажется неправильным. Но всего лишь сто лет назад слово "варить" употреблялось не только в отношении еды (варить суп, рыбу), но и применительно к воде, наравне со словом "кипятить". Более того, в самоварах не только кипятили воду, но и варили пищу и сбитни. Первые упоминания о самоварном производстве и о самоварах относятся к 1745 году.</a:t>
            </a:r>
          </a:p>
          <a:p>
            <a:pPr algn="l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самовары и внешне и по-своему устройству были похожи на английские так называемые "чайные урны" или "чайные сосуды", которые служили для кипячения воды и использовались в Англии в 1740-1770-е годы. Самовары вошли в каждый дом, стали характерной чертой русского быта.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2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D82E0FD-BD28-CE4F-8D79-5DDDB50CC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9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1BE6D30A-272A-094B-95AB-AF3855184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9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52397E-EC2D-A04D-B333-35E54FF69B43}"/>
              </a:ext>
            </a:extLst>
          </p:cNvPr>
          <p:cNvSpPr/>
          <p:nvPr/>
        </p:nvSpPr>
        <p:spPr>
          <a:xfrm>
            <a:off x="905510" y="125023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музея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961766" y="145201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/>
              <a:t>Быт и культура русского народа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DECD0A-84F9-AFC1-AF55-4C985D69E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r="10049"/>
          <a:stretch/>
        </p:blipFill>
        <p:spPr>
          <a:xfrm rot="5400000">
            <a:off x="6171" y="1143000"/>
            <a:ext cx="5431812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61F419-41E6-3397-5C40-1FB3D4051579}"/>
              </a:ext>
            </a:extLst>
          </p:cNvPr>
          <p:cNvSpPr txBox="1"/>
          <p:nvPr/>
        </p:nvSpPr>
        <p:spPr>
          <a:xfrm>
            <a:off x="5405645" y="125023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Плюшка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(верхняя женская одежда)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Плюшка - короткая зимняя женская одежда. Шилась из плюша черного цвета, на теплой подкладке. Носилась с широкими юбками в складку. К плюшке на голову одевался фабричный платок с каймой.</a:t>
            </a:r>
          </a:p>
        </p:txBody>
      </p:sp>
    </p:spTree>
    <p:extLst>
      <p:ext uri="{BB962C8B-B14F-4D97-AF65-F5344CB8AC3E}">
        <p14:creationId xmlns:p14="http://schemas.microsoft.com/office/powerpoint/2010/main" val="54227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FF51788F-1A00-5140-A22D-50F80C8CC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64E665F-D99C-4E4D-AB6F-D4758148A1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7799334" y="0"/>
            <a:ext cx="4399005" cy="1960606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991547" y="196071"/>
            <a:ext cx="6008493" cy="1032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БЫТ И КУЛЬТУРА РУССКОГО НАРОДА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32ED16-A1DD-5491-7E0D-A919909481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5888" y="1792048"/>
            <a:ext cx="6079142" cy="40527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B9B9F3-7544-723C-C832-D176A3CECC33}"/>
              </a:ext>
            </a:extLst>
          </p:cNvPr>
          <p:cNvSpPr txBox="1"/>
          <p:nvPr/>
        </p:nvSpPr>
        <p:spPr>
          <a:xfrm>
            <a:off x="4632466" y="1481075"/>
            <a:ext cx="633373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Кероси́новая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ла́мпа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светильник, работающий на основе сгорания керосина. Были популярны в XIX — начале XX века, но после широкого внедрения электрического освещения, керосиновые лампы используются в основном там, где нет электричества, в качестве аварийных на случай отключения электроэнергии, а также туристами.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исторические упоминания об использовании керосина в освещении относятся к 1846 году, когда Абрахам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Гестнер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предложил использовать продукт перегонки угля для осветительных целей и указал на достоинства нового топлива: яркость и чистоту.</a:t>
            </a:r>
          </a:p>
        </p:txBody>
      </p:sp>
    </p:spTree>
    <p:extLst>
      <p:ext uri="{BB962C8B-B14F-4D97-AF65-F5344CB8AC3E}">
        <p14:creationId xmlns:p14="http://schemas.microsoft.com/office/powerpoint/2010/main" val="1111640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61E95650-97F2-8A41-89B0-6288D2B2D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2B273BD9-5790-974E-A20A-2C724B3C2D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2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ABC66AE-F1C0-BE49-996A-6AD55E45E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6853356" y="130274"/>
            <a:ext cx="6008493" cy="5793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</a:rPr>
              <a:t>БЫТ И КУЛЬТУРА РУССКОГО НАРОДА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5188AC-5FA6-0734-A1FD-8E06C5F054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1" t="18230" r="20886" b="6473"/>
          <a:stretch/>
        </p:blipFill>
        <p:spPr>
          <a:xfrm>
            <a:off x="205219" y="1117731"/>
            <a:ext cx="5226848" cy="422548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A9EF06-25AD-092B-A179-769D090CC2EA}"/>
              </a:ext>
            </a:extLst>
          </p:cNvPr>
          <p:cNvSpPr txBox="1"/>
          <p:nvPr/>
        </p:nvSpPr>
        <p:spPr>
          <a:xfrm>
            <a:off x="5908294" y="1660814"/>
            <a:ext cx="571386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восемнадцатом столетии появились 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чугунные утюги.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нагревали в печке, а затем старались быстро разгладить одежду, пока утюг не остыл. Если он охлаждался, его опять помещали в печь для того, чтобы он нагрелся и снова приступали к глажке. Позже додумались нагревать утюг изнутри. В него насыпали горячие угли в специальную нишу, находящуюся в середине утюга. По бокам имелись отверстия, в которые дули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разгорания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угольков. Иногда просто размахивали утюг, что тоже способствовало горению углей.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80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2172</TotalTime>
  <Words>1287</Words>
  <Application>Microsoft Office PowerPoint</Application>
  <PresentationFormat>Широкоэкранный</PresentationFormat>
  <Paragraphs>71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Олеся Шабакина</cp:lastModifiedBy>
  <cp:revision>48</cp:revision>
  <dcterms:created xsi:type="dcterms:W3CDTF">2021-05-21T09:18:48Z</dcterms:created>
  <dcterms:modified xsi:type="dcterms:W3CDTF">2022-12-21T12:08:42Z</dcterms:modified>
</cp:coreProperties>
</file>